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6.xml" ContentType="application/vnd.openxmlformats-officedocument.presentationml.notesSlide+xml"/>
  <Override PartName="/ppt/embeddings/oleObject4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7" r:id="rId1"/>
  </p:sldMasterIdLst>
  <p:notesMasterIdLst>
    <p:notesMasterId r:id="rId28"/>
  </p:notesMasterIdLst>
  <p:handoutMasterIdLst>
    <p:handoutMasterId r:id="rId29"/>
  </p:handoutMasterIdLst>
  <p:sldIdLst>
    <p:sldId id="256" r:id="rId2"/>
    <p:sldId id="290" r:id="rId3"/>
    <p:sldId id="289" r:id="rId4"/>
    <p:sldId id="260" r:id="rId5"/>
    <p:sldId id="276" r:id="rId6"/>
    <p:sldId id="295" r:id="rId7"/>
    <p:sldId id="292" r:id="rId8"/>
    <p:sldId id="293" r:id="rId9"/>
    <p:sldId id="294" r:id="rId10"/>
    <p:sldId id="296" r:id="rId11"/>
    <p:sldId id="291" r:id="rId12"/>
    <p:sldId id="298" r:id="rId13"/>
    <p:sldId id="297" r:id="rId14"/>
    <p:sldId id="258" r:id="rId15"/>
    <p:sldId id="257" r:id="rId16"/>
    <p:sldId id="300" r:id="rId17"/>
    <p:sldId id="302" r:id="rId18"/>
    <p:sldId id="301" r:id="rId19"/>
    <p:sldId id="285" r:id="rId20"/>
    <p:sldId id="274" r:id="rId21"/>
    <p:sldId id="299" r:id="rId22"/>
    <p:sldId id="271" r:id="rId23"/>
    <p:sldId id="305" r:id="rId24"/>
    <p:sldId id="278" r:id="rId25"/>
    <p:sldId id="304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544" y="-9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1" d="100"/>
        <a:sy n="11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Relationship Id="rId2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CA7A3-5E92-EE4F-AD0D-7ECB4723FEB9}" type="datetimeFigureOut">
              <a:rPr lang="en-US" smtClean="0"/>
              <a:t>3/15/16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9386B-66B9-0A4C-A005-9392C6A5A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820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BE9CF-3101-45CC-951F-51179D074B35}" type="datetimeFigureOut">
              <a:rPr lang="en-US" smtClean="0"/>
              <a:t>3/15/16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F13EB-E8A1-4CB0-97D1-1F9E2A8A9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15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F13EB-E8A1-4CB0-97D1-1F9E2A8A9B7B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F13EB-E8A1-4CB0-97D1-1F9E2A8A9B7B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F13EB-E8A1-4CB0-97D1-1F9E2A8A9B7B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F13EB-E8A1-4CB0-97D1-1F9E2A8A9B7B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F13EB-E8A1-4CB0-97D1-1F9E2A8A9B7B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F13EB-E8A1-4CB0-97D1-1F9E2A8A9B7B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F13EB-E8A1-4CB0-97D1-1F9E2A8A9B7B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F13EB-E8A1-4CB0-97D1-1F9E2A8A9B7B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EAD11E-8E0E-4374-818C-E1896EA462B4}" type="datetimeFigureOut">
              <a:rPr lang="en-US" smtClean="0"/>
              <a:t>3/15/16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EAD11E-8E0E-4374-818C-E1896EA462B4}" type="datetimeFigureOut">
              <a:rPr lang="en-US" smtClean="0"/>
              <a:t>3/15/16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50D449-2857-4E0F-BD59-1D30DFBF3F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EAD11E-8E0E-4374-818C-E1896EA462B4}" type="datetimeFigureOut">
              <a:rPr lang="en-US" smtClean="0"/>
              <a:t>3/15/16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50D449-2857-4E0F-BD59-1D30DFBF3F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EAD11E-8E0E-4374-818C-E1896EA462B4}" type="datetimeFigureOut">
              <a:rPr lang="en-US" smtClean="0"/>
              <a:t>3/15/16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50D449-2857-4E0F-BD59-1D30DFBF3F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EAD11E-8E0E-4374-818C-E1896EA462B4}" type="datetimeFigureOut">
              <a:rPr lang="en-US" smtClean="0"/>
              <a:t>3/15/16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50D449-2857-4E0F-BD59-1D30DFBF3FA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EAD11E-8E0E-4374-818C-E1896EA462B4}" type="datetimeFigureOut">
              <a:rPr lang="en-US" smtClean="0"/>
              <a:t>3/15/16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50D449-2857-4E0F-BD59-1D30DFBF3F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EAD11E-8E0E-4374-818C-E1896EA462B4}" type="datetimeFigureOut">
              <a:rPr lang="en-US" smtClean="0"/>
              <a:t>3/15/16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50D449-2857-4E0F-BD59-1D30DFBF3F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EAD11E-8E0E-4374-818C-E1896EA462B4}" type="datetimeFigureOut">
              <a:rPr lang="en-US" smtClean="0"/>
              <a:t>3/15/16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50D449-2857-4E0F-BD59-1D30DFBF3F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EAD11E-8E0E-4374-818C-E1896EA462B4}" type="datetimeFigureOut">
              <a:rPr lang="en-US" smtClean="0"/>
              <a:t>3/15/16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50D449-2857-4E0F-BD59-1D30DFBF3FA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EAD11E-8E0E-4374-818C-E1896EA462B4}" type="datetimeFigureOut">
              <a:rPr lang="en-US" smtClean="0"/>
              <a:t>3/15/16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EAD11E-8E0E-4374-818C-E1896EA462B4}" type="datetimeFigureOut">
              <a:rPr lang="en-US" smtClean="0"/>
              <a:t>3/15/16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50D449-2857-4E0F-BD59-1D30DFBF3FA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DEAD11E-8E0E-4374-818C-E1896EA462B4}" type="datetimeFigureOut">
              <a:rPr lang="en-US" smtClean="0"/>
              <a:t>3/15/16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E50D449-2857-4E0F-BD59-1D30DFBF3FA6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10" r:id="rId3"/>
    <p:sldLayoutId id="2147484111" r:id="rId4"/>
    <p:sldLayoutId id="2147484112" r:id="rId5"/>
    <p:sldLayoutId id="2147484113" r:id="rId6"/>
    <p:sldLayoutId id="2147484114" r:id="rId7"/>
    <p:sldLayoutId id="2147484115" r:id="rId8"/>
    <p:sldLayoutId id="2147484116" r:id="rId9"/>
    <p:sldLayoutId id="2147484117" r:id="rId10"/>
    <p:sldLayoutId id="2147484118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28.emf"/><Relationship Id="rId6" Type="http://schemas.openxmlformats.org/officeDocument/2006/relationships/oleObject" Target="../embeddings/oleObject2.bin"/><Relationship Id="rId7" Type="http://schemas.openxmlformats.org/officeDocument/2006/relationships/oleObject" Target="../embeddings/oleObject3.bin"/><Relationship Id="rId8" Type="http://schemas.openxmlformats.org/officeDocument/2006/relationships/image" Target="../media/image29.emf"/><Relationship Id="rId9" Type="http://schemas.openxmlformats.org/officeDocument/2006/relationships/image" Target="../media/image31.png"/><Relationship Id="rId10" Type="http://schemas.openxmlformats.org/officeDocument/2006/relationships/image" Target="../media/image3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3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40.png"/><Relationship Id="rId5" Type="http://schemas.openxmlformats.org/officeDocument/2006/relationships/image" Target="../media/image41.e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39.emf"/><Relationship Id="rId8" Type="http://schemas.openxmlformats.org/officeDocument/2006/relationships/image" Target="../media/image42.png"/><Relationship Id="rId9" Type="http://schemas.openxmlformats.org/officeDocument/2006/relationships/image" Target="../media/image37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52400"/>
            <a:ext cx="7620000" cy="22860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Times New Roman"/>
                <a:ea typeface="ＭＳ 明朝"/>
              </a:rPr>
              <a:t>MATHEMATICAL PROBLEM POSING AS A LINK BETWEEN ALGORITHMIC THINKING AND CONCEPTUAL UNDERSTANDING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895600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en-US" i="1" dirty="0" smtClean="0"/>
              <a:t>SERGEI ABRAMOVICH</a:t>
            </a:r>
          </a:p>
          <a:p>
            <a:pPr algn="ctr"/>
            <a:r>
              <a:rPr lang="en-US" i="1" dirty="0" smtClean="0"/>
              <a:t>STATE UNIVERSITY OF NEW YORK AT POTSDAM, USA</a:t>
            </a:r>
            <a:endParaRPr lang="en-US" i="1" dirty="0"/>
          </a:p>
        </p:txBody>
      </p:sp>
      <p:pic>
        <p:nvPicPr>
          <p:cNvPr id="5" name="Picture 4" descr="Screen shot 2014-05-16 at 9.18.0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961467"/>
            <a:ext cx="3771900" cy="187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6248400" cy="5181600"/>
          </a:xfrm>
        </p:spPr>
        <p:txBody>
          <a:bodyPr>
            <a:noAutofit/>
          </a:bodyPr>
          <a:lstStyle/>
          <a:p>
            <a:pPr algn="just"/>
            <a:r>
              <a:rPr lang="en-US" sz="3200" dirty="0" smtClean="0">
                <a:solidFill>
                  <a:schemeClr val="tx1"/>
                </a:solidFill>
              </a:rPr>
              <a:t>Mathematics begins with posing problems and it evolves from concrete activities expressed (in </a:t>
            </a:r>
            <a:r>
              <a:rPr lang="en-US" sz="3200" dirty="0" err="1" smtClean="0">
                <a:solidFill>
                  <a:srgbClr val="FF0000"/>
                </a:solidFill>
              </a:rPr>
              <a:t>Vygotsky</a:t>
            </a:r>
            <a:r>
              <a:rPr lang="en-US" sz="3200" dirty="0" err="1" smtClean="0">
                <a:solidFill>
                  <a:schemeClr val="tx1"/>
                </a:solidFill>
              </a:rPr>
              <a:t>’s</a:t>
            </a:r>
            <a:r>
              <a:rPr lang="en-US" sz="3200" dirty="0" smtClean="0">
                <a:solidFill>
                  <a:schemeClr val="tx1"/>
                </a:solidFill>
              </a:rPr>
              <a:t> words) through the </a:t>
            </a:r>
            <a:r>
              <a:rPr lang="en-US" sz="3200" b="1" i="1" dirty="0" smtClean="0">
                <a:solidFill>
                  <a:schemeClr val="tx1"/>
                </a:solidFill>
              </a:rPr>
              <a:t>first order symbols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to abstract concepts using the </a:t>
            </a:r>
            <a:r>
              <a:rPr lang="en-US" sz="3200" b="1" i="1" dirty="0" smtClean="0">
                <a:solidFill>
                  <a:schemeClr val="tx1"/>
                </a:solidFill>
              </a:rPr>
              <a:t>second order symbolism</a:t>
            </a:r>
            <a:endParaRPr lang="en-US" sz="3200" b="1" i="1" dirty="0">
              <a:solidFill>
                <a:schemeClr val="tx1"/>
              </a:solidFill>
            </a:endParaRPr>
          </a:p>
        </p:txBody>
      </p:sp>
      <p:pic>
        <p:nvPicPr>
          <p:cNvPr id="6" name="Picture 5" descr="Screen Shot 2016-02-04 at 12.38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200" y="152400"/>
            <a:ext cx="1574800" cy="2146300"/>
          </a:xfrm>
          <a:prstGeom prst="rect">
            <a:avLst/>
          </a:prstGeom>
        </p:spPr>
      </p:pic>
      <p:pic>
        <p:nvPicPr>
          <p:cNvPr id="3" name="Picture 2" descr="Screen Shot 2016-02-08 at 2.47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419600"/>
            <a:ext cx="3276600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6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620000" cy="15240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Two levels of conceptual understanding</a:t>
            </a:r>
            <a:br>
              <a:rPr lang="en-US" sz="3200" dirty="0" smtClean="0"/>
            </a:br>
            <a:r>
              <a:rPr lang="en-US" sz="2400" dirty="0" smtClean="0"/>
              <a:t>(by analogy with </a:t>
            </a:r>
            <a:r>
              <a:rPr lang="en-US" sz="2400" dirty="0" err="1" smtClean="0"/>
              <a:t>Gelman</a:t>
            </a:r>
            <a:r>
              <a:rPr lang="en-US" sz="2400" dirty="0" smtClean="0"/>
              <a:t> &amp; </a:t>
            </a:r>
            <a:r>
              <a:rPr lang="en-US" sz="2400" dirty="0" err="1" smtClean="0"/>
              <a:t>Meck’s</a:t>
            </a:r>
            <a:r>
              <a:rPr lang="en-US" sz="2400" dirty="0" smtClean="0"/>
              <a:t> implicit and explicit counting principles)</a:t>
            </a:r>
            <a:endParaRPr lang="en-US" sz="24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143000" y="1600200"/>
            <a:ext cx="7772400" cy="35052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143000" y="1676400"/>
            <a:ext cx="7848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Basic conceptual understanding </a:t>
            </a:r>
            <a:r>
              <a:rPr lang="en-US" sz="2800" dirty="0" smtClean="0"/>
              <a:t>– </a:t>
            </a:r>
            <a:r>
              <a:rPr lang="en-US" sz="2400" dirty="0" smtClean="0"/>
              <a:t>necessary to activate problem solving.</a:t>
            </a:r>
          </a:p>
          <a:p>
            <a:r>
              <a:rPr lang="en-US" sz="2800" i="1" dirty="0" smtClean="0"/>
              <a:t>Advanced conceptual understanding </a:t>
            </a:r>
            <a:r>
              <a:rPr lang="en-US" sz="2800" dirty="0" smtClean="0"/>
              <a:t>– </a:t>
            </a:r>
            <a:r>
              <a:rPr lang="en-US" sz="2400" dirty="0" smtClean="0"/>
              <a:t>necessary to continue problem solving, to find an efficient solution, to pose a similar problem, to answer a new question.</a:t>
            </a:r>
            <a:endParaRPr lang="en-US" sz="2400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191000"/>
            <a:ext cx="24384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257800" y="4724400"/>
            <a:ext cx="3276600" cy="1200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Counting the number of outer edges (perimeter of the cross).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15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457200"/>
            <a:ext cx="7696200" cy="1600200"/>
          </a:xfrm>
        </p:spPr>
        <p:txBody>
          <a:bodyPr>
            <a:normAutofit fontScale="85000" lnSpcReduction="20000"/>
          </a:bodyPr>
          <a:lstStyle/>
          <a:p>
            <a:pPr marL="82296" indent="0">
              <a:buNone/>
            </a:pPr>
            <a:r>
              <a:rPr lang="en-US" sz="3500" dirty="0" smtClean="0">
                <a:solidFill>
                  <a:srgbClr val="3366FF"/>
                </a:solidFill>
              </a:rPr>
              <a:t>Isaacs N. (1930): questions seeking information (the first order questions) and questions requesting specific type of explanation (the second order questions).</a:t>
            </a:r>
          </a:p>
          <a:p>
            <a:pPr marL="82296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038600" y="2286000"/>
            <a:ext cx="472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How many counters are there?</a:t>
            </a:r>
          </a:p>
          <a:p>
            <a:r>
              <a:rPr lang="en-US" sz="2400" dirty="0" smtClean="0"/>
              <a:t>Why when counting in different directions a counter may or may not get the same label?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8" name="Picture 7" descr="Screen Shot 2016-02-04 at 11.26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819400"/>
            <a:ext cx="2435860" cy="251985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4800600"/>
            <a:ext cx="3886200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582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Duality of questions vs. duality of symbols</a:t>
            </a:r>
            <a:endParaRPr lang="en-US" sz="3200" dirty="0"/>
          </a:p>
        </p:txBody>
      </p:sp>
      <p:pic>
        <p:nvPicPr>
          <p:cNvPr id="4" name="Picture 3" descr="Screen Shot 2016-02-04 at 1.17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43000"/>
            <a:ext cx="4205913" cy="2971800"/>
          </a:xfrm>
          <a:prstGeom prst="rect">
            <a:avLst/>
          </a:prstGeom>
        </p:spPr>
      </p:pic>
      <p:pic>
        <p:nvPicPr>
          <p:cNvPr id="5" name="Picture 4" descr="Screen Shot 2016-02-04 at 1.26.1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799" y="4343401"/>
            <a:ext cx="1757679" cy="17194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Screen Shot 2016-02-04 at 1.22.2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1" y="4267200"/>
            <a:ext cx="2275886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752600" y="62484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(1+2+3)</a:t>
            </a:r>
            <a:r>
              <a:rPr lang="en-US" sz="2400" baseline="30000" dirty="0" smtClean="0"/>
              <a:t>2</a:t>
            </a:r>
            <a:endParaRPr lang="en-US" sz="2400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7010400" y="6248400"/>
            <a:ext cx="1313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+2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+3</a:t>
            </a:r>
            <a:r>
              <a:rPr lang="en-US" sz="2400" baseline="30000" dirty="0" smtClean="0"/>
              <a:t>3</a:t>
            </a:r>
            <a:endParaRPr lang="en-US" sz="2400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4495800" y="4495800"/>
            <a:ext cx="646331" cy="646331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/>
              <a:t>36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4495800" y="5410200"/>
            <a:ext cx="685800" cy="646331"/>
          </a:xfrm>
          <a:prstGeom prst="rect">
            <a:avLst/>
          </a:prstGeom>
          <a:noFill/>
          <a:ln w="76200" cmpd="sng"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 Black"/>
                <a:cs typeface="Arial Black"/>
              </a:rPr>
              <a:t>?</a:t>
            </a:r>
            <a:endParaRPr lang="en-US" sz="3600" dirty="0">
              <a:latin typeface="Arial Black"/>
              <a:cs typeface="Arial Black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0" y="1295400"/>
            <a:ext cx="3505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3366FF"/>
                </a:solidFill>
              </a:rPr>
              <a:t>The modern student develops </a:t>
            </a:r>
          </a:p>
          <a:p>
            <a:pPr algn="just"/>
            <a:r>
              <a:rPr lang="en-US" sz="2000" dirty="0" smtClean="0">
                <a:solidFill>
                  <a:srgbClr val="3366FF"/>
                </a:solidFill>
              </a:rPr>
              <a:t>“the ability to </a:t>
            </a:r>
            <a:r>
              <a:rPr lang="en-US" sz="2000" i="1" dirty="0" smtClean="0">
                <a:solidFill>
                  <a:srgbClr val="3366FF"/>
                </a:solidFill>
              </a:rPr>
              <a:t>decontextualize</a:t>
            </a:r>
            <a:r>
              <a:rPr lang="en-US" sz="2000" dirty="0" smtClean="0">
                <a:solidFill>
                  <a:srgbClr val="3366FF"/>
                </a:solidFill>
              </a:rPr>
              <a:t> [from the first order symbols] and </a:t>
            </a:r>
            <a:r>
              <a:rPr lang="en-US" sz="2000" i="1" dirty="0" smtClean="0">
                <a:solidFill>
                  <a:srgbClr val="3366FF"/>
                </a:solidFill>
              </a:rPr>
              <a:t>contextualize</a:t>
            </a:r>
            <a:r>
              <a:rPr lang="en-US" sz="2000" dirty="0" smtClean="0">
                <a:solidFill>
                  <a:srgbClr val="3366FF"/>
                </a:solidFill>
              </a:rPr>
              <a:t> … in order to probe into the referents for the [second order] symbols involved” (CCSS, 2010, p. 6)</a:t>
            </a:r>
            <a:endParaRPr lang="en-US" sz="20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146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52400"/>
            <a:ext cx="7924800" cy="182880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effectLst/>
              </a:rPr>
              <a:t>Problem </a:t>
            </a:r>
            <a:r>
              <a:rPr lang="en-US" sz="3200" b="1" dirty="0" smtClean="0">
                <a:effectLst/>
              </a:rPr>
              <a:t>(adopted from McCallum’s talk)</a:t>
            </a:r>
            <a:r>
              <a:rPr lang="en-US" sz="3200" dirty="0" smtClean="0">
                <a:effectLst/>
              </a:rPr>
              <a:t>.</a:t>
            </a:r>
            <a:r>
              <a:rPr lang="en-US" sz="3200" i="1" dirty="0" smtClean="0">
                <a:effectLst/>
              </a:rPr>
              <a:t> </a:t>
            </a:r>
            <a:br>
              <a:rPr lang="en-US" sz="3200" i="1" dirty="0" smtClean="0">
                <a:effectLst/>
              </a:rPr>
            </a:br>
            <a:r>
              <a:rPr lang="en-US" sz="3200" i="1" dirty="0" smtClean="0">
                <a:effectLst/>
              </a:rPr>
              <a:t>The </a:t>
            </a:r>
            <a:r>
              <a:rPr lang="en-US" sz="3200" i="1" dirty="0">
                <a:effectLst/>
              </a:rPr>
              <a:t>sum of three consecutive natural numbers is equal to 81. Find </a:t>
            </a:r>
            <a:r>
              <a:rPr lang="en-US" sz="3200" i="1" dirty="0" smtClean="0">
                <a:effectLst/>
              </a:rPr>
              <a:t>the </a:t>
            </a:r>
            <a:r>
              <a:rPr lang="en-US" sz="3200" i="1" dirty="0">
                <a:effectLst/>
              </a:rPr>
              <a:t>numbers.</a:t>
            </a:r>
            <a:r>
              <a:rPr lang="en-US" sz="3200" dirty="0">
                <a:effectLst/>
              </a:rPr>
              <a:t/>
            </a:r>
            <a:br>
              <a:rPr lang="en-US" sz="3200" dirty="0">
                <a:effectLst/>
              </a:rPr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286000"/>
            <a:ext cx="7620000" cy="44196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BCU: using the second order symbolism</a:t>
            </a:r>
          </a:p>
          <a:p>
            <a:pPr algn="ctr"/>
            <a:r>
              <a:rPr lang="en-US" sz="2800" i="1" dirty="0" smtClean="0"/>
              <a:t>x</a:t>
            </a:r>
            <a:r>
              <a:rPr lang="en-US" sz="2800" dirty="0" smtClean="0"/>
              <a:t>+</a:t>
            </a:r>
            <a:r>
              <a:rPr lang="en-US" sz="2800" i="1" dirty="0" smtClean="0"/>
              <a:t>x</a:t>
            </a:r>
            <a:r>
              <a:rPr lang="en-US" sz="2800" dirty="0" smtClean="0"/>
              <a:t>+1+</a:t>
            </a:r>
            <a:r>
              <a:rPr lang="en-US" sz="2800" i="1" dirty="0" smtClean="0"/>
              <a:t>x</a:t>
            </a:r>
            <a:r>
              <a:rPr lang="en-US" sz="2800" dirty="0" smtClean="0"/>
              <a:t>+2=81; 3</a:t>
            </a:r>
            <a:r>
              <a:rPr lang="en-US" sz="2800" i="1" dirty="0" smtClean="0"/>
              <a:t>x</a:t>
            </a:r>
            <a:r>
              <a:rPr lang="en-US" sz="2800" dirty="0" smtClean="0"/>
              <a:t>=78; </a:t>
            </a:r>
            <a:r>
              <a:rPr lang="en-US" sz="2800" i="1" dirty="0" smtClean="0"/>
              <a:t>x</a:t>
            </a:r>
            <a:r>
              <a:rPr lang="en-US" sz="2800" dirty="0" smtClean="0"/>
              <a:t>=26, 26+1=27, 26+2=28. </a:t>
            </a:r>
          </a:p>
          <a:p>
            <a:pPr algn="ctr"/>
            <a:r>
              <a:rPr lang="en-US" sz="2800" dirty="0" smtClean="0"/>
              <a:t>ACU: using the first order symbolism </a:t>
            </a:r>
          </a:p>
          <a:p>
            <a:pPr algn="ctr"/>
            <a:r>
              <a:rPr lang="en-US" sz="2800" dirty="0" smtClean="0"/>
              <a:t>81 ÷ 3 = 27; 27 – 1 = 26; 27 + 1 = 28.</a:t>
            </a:r>
            <a:endParaRPr lang="en-US" sz="2800" dirty="0"/>
          </a:p>
        </p:txBody>
      </p:sp>
      <p:pic>
        <p:nvPicPr>
          <p:cNvPr id="4" name="Picture 3" descr="Screen Shot 2016-02-03 at 8.24.1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648200"/>
            <a:ext cx="4191000" cy="19493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-1066800"/>
            <a:ext cx="7772400" cy="4191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3100" dirty="0" smtClean="0">
                <a:solidFill>
                  <a:srgbClr val="FF0000"/>
                </a:solidFill>
              </a:rPr>
              <a:t>Looking at the past:</a:t>
            </a:r>
            <a:br>
              <a:rPr lang="en-US" sz="3100" dirty="0" smtClean="0">
                <a:solidFill>
                  <a:srgbClr val="FF0000"/>
                </a:solidFill>
              </a:rPr>
            </a:br>
            <a:r>
              <a:rPr lang="en-US" sz="3100" dirty="0" smtClean="0"/>
              <a:t>From mathematics curriculum of the </a:t>
            </a:r>
            <a:br>
              <a:rPr lang="en-US" sz="3100" dirty="0" smtClean="0"/>
            </a:br>
            <a:r>
              <a:rPr lang="en-US" sz="3100" dirty="0" smtClean="0"/>
              <a:t>19</a:t>
            </a:r>
            <a:r>
              <a:rPr lang="en-US" sz="3100" baseline="30000" dirty="0" smtClean="0"/>
              <a:t>th</a:t>
            </a:r>
            <a:r>
              <a:rPr lang="en-US" sz="3100" dirty="0" smtClean="0"/>
              <a:t> century (</a:t>
            </a:r>
            <a:r>
              <a:rPr lang="en-US" sz="3100" dirty="0" err="1" smtClean="0"/>
              <a:t>Tchehov’s</a:t>
            </a:r>
            <a:r>
              <a:rPr lang="en-US" sz="3100" dirty="0" smtClean="0"/>
              <a:t> </a:t>
            </a:r>
            <a:r>
              <a:rPr lang="en-US" sz="3100" i="1" dirty="0" smtClean="0"/>
              <a:t>Tutor</a:t>
            </a:r>
            <a:r>
              <a:rPr lang="en-US" sz="3100" dirty="0" smtClean="0"/>
              <a:t>)</a:t>
            </a:r>
            <a:br>
              <a:rPr lang="en-US" sz="3100" dirty="0" smtClean="0"/>
            </a:br>
            <a:r>
              <a:rPr lang="en-US" sz="3200" i="1" dirty="0" smtClean="0">
                <a:solidFill>
                  <a:srgbClr val="3366FF"/>
                </a:solidFill>
                <a:effectLst/>
              </a:rPr>
              <a:t>If </a:t>
            </a:r>
            <a:r>
              <a:rPr lang="en-US" sz="3200" i="1" dirty="0">
                <a:solidFill>
                  <a:srgbClr val="3366FF"/>
                </a:solidFill>
                <a:effectLst/>
              </a:rPr>
              <a:t>a merchant buys 138 yards of cloth, some of which is black and some blue, for 540 </a:t>
            </a:r>
            <a:r>
              <a:rPr lang="en-US" sz="3200" i="1" dirty="0" smtClean="0">
                <a:solidFill>
                  <a:srgbClr val="3366FF"/>
                </a:solidFill>
                <a:effectLst/>
              </a:rPr>
              <a:t>rubles, </a:t>
            </a:r>
            <a:r>
              <a:rPr lang="en-US" sz="3200" i="1" dirty="0">
                <a:solidFill>
                  <a:srgbClr val="3366FF"/>
                </a:solidFill>
                <a:effectLst/>
              </a:rPr>
              <a:t>how many yards of each did he buy if the blue cloth cost 5 </a:t>
            </a:r>
            <a:r>
              <a:rPr lang="en-US" sz="3200" i="1" dirty="0" smtClean="0">
                <a:solidFill>
                  <a:srgbClr val="3366FF"/>
                </a:solidFill>
                <a:effectLst/>
              </a:rPr>
              <a:t>rubles a </a:t>
            </a:r>
            <a:r>
              <a:rPr lang="en-US" sz="3200" i="1" dirty="0">
                <a:solidFill>
                  <a:srgbClr val="3366FF"/>
                </a:solidFill>
                <a:effectLst/>
              </a:rPr>
              <a:t>yard and the black cloth 3</a:t>
            </a:r>
            <a:r>
              <a:rPr lang="en-US" sz="3200" i="1" dirty="0" smtClean="0">
                <a:solidFill>
                  <a:srgbClr val="3366FF"/>
                </a:solidFill>
                <a:effectLst/>
              </a:rPr>
              <a:t>? </a:t>
            </a:r>
            <a:endParaRPr lang="en-US" sz="3600" i="1" dirty="0">
              <a:solidFill>
                <a:srgbClr val="3366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00400"/>
            <a:ext cx="7010400" cy="342900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BCU</a:t>
            </a:r>
            <a:r>
              <a:rPr lang="en-US" sz="2400" dirty="0" smtClean="0"/>
              <a:t> (guess): 138 </a:t>
            </a:r>
            <a:r>
              <a:rPr lang="en-US" sz="2400" dirty="0"/>
              <a:t>= 100 + </a:t>
            </a:r>
            <a:r>
              <a:rPr lang="en-US" sz="2400" dirty="0" smtClean="0"/>
              <a:t>38 (meters)</a:t>
            </a:r>
          </a:p>
          <a:p>
            <a:pPr algn="ctr"/>
            <a:r>
              <a:rPr lang="en-US" sz="2400" dirty="0" smtClean="0"/>
              <a:t>Assumed payment: 3×100 </a:t>
            </a:r>
            <a:r>
              <a:rPr lang="en-US" sz="2400" dirty="0"/>
              <a:t>+ </a:t>
            </a:r>
            <a:r>
              <a:rPr lang="en-US" sz="2400" dirty="0" smtClean="0"/>
              <a:t>5×38 = 490 (rubles)</a:t>
            </a:r>
            <a:endParaRPr lang="en-US" sz="2400" dirty="0"/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ACU</a:t>
            </a:r>
            <a:r>
              <a:rPr lang="en-US" sz="2400" dirty="0" smtClean="0"/>
              <a:t> : the </a:t>
            </a:r>
            <a:r>
              <a:rPr lang="en-US" sz="2400" dirty="0"/>
              <a:t>difference between the actual and assumed payments has to be a multiple of the difference in prices for a yard of blue and a yard of black </a:t>
            </a:r>
            <a:r>
              <a:rPr lang="en-US" sz="2400" dirty="0" smtClean="0"/>
              <a:t>cloth.</a:t>
            </a:r>
            <a:endParaRPr lang="en-US" sz="2400" dirty="0"/>
          </a:p>
          <a:p>
            <a:pPr algn="ctr"/>
            <a:r>
              <a:rPr lang="en-US" sz="2400" dirty="0" smtClean="0"/>
              <a:t>Purely </a:t>
            </a:r>
            <a:r>
              <a:rPr lang="en-US" sz="2400" dirty="0" smtClean="0"/>
              <a:t>computational </a:t>
            </a:r>
            <a:r>
              <a:rPr lang="en-US" sz="2400" dirty="0" smtClean="0"/>
              <a:t>algorithm (involving rubles):</a:t>
            </a:r>
          </a:p>
          <a:p>
            <a:pPr algn="ctr"/>
            <a:r>
              <a:rPr lang="en-US" sz="2400" dirty="0" smtClean="0"/>
              <a:t>540 – 490 = 50; 5 – 3 = 2; 50 ÷ 2 = 25;</a:t>
            </a:r>
          </a:p>
          <a:p>
            <a:pPr algn="ctr"/>
            <a:r>
              <a:rPr lang="en-US" sz="2400" dirty="0" smtClean="0"/>
              <a:t>100 – 25 = 75; 38 + 25 = 63</a:t>
            </a:r>
            <a:endParaRPr lang="en-US" sz="2400" dirty="0"/>
          </a:p>
        </p:txBody>
      </p:sp>
      <p:pic>
        <p:nvPicPr>
          <p:cNvPr id="4" name="Picture 3" descr="Screen Shot 2016-02-03 at 8.13.4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500" y="0"/>
            <a:ext cx="1054100" cy="14785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ACU</a:t>
            </a:r>
            <a:r>
              <a:rPr lang="en-US" dirty="0" smtClean="0"/>
              <a:t> through the </a:t>
            </a:r>
            <a:br>
              <a:rPr lang="en-US" dirty="0" smtClean="0"/>
            </a:br>
            <a:r>
              <a:rPr lang="en-US" dirty="0" smtClean="0">
                <a:solidFill>
                  <a:srgbClr val="3366FF"/>
                </a:solidFill>
              </a:rPr>
              <a:t>second order symbols</a:t>
            </a:r>
            <a:endParaRPr lang="en-US" dirty="0">
              <a:solidFill>
                <a:srgbClr val="3366FF"/>
              </a:solidFill>
            </a:endParaRPr>
          </a:p>
        </p:txBody>
      </p:sp>
      <p:pic>
        <p:nvPicPr>
          <p:cNvPr id="4" name="Content Placeholder 3" descr="Screen Shot 2016-03-14 at 2.19.2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05" r="-4605"/>
          <a:stretch>
            <a:fillRect/>
          </a:stretch>
        </p:blipFill>
        <p:spPr>
          <a:xfrm>
            <a:off x="1435608" y="1691732"/>
            <a:ext cx="6946392" cy="44473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8684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52400"/>
            <a:ext cx="7924800" cy="182880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effectLst/>
              </a:rPr>
              <a:t>Posing McCallum-like problem</a:t>
            </a:r>
            <a:r>
              <a:rPr lang="en-US" sz="3200" i="1" dirty="0" smtClean="0">
                <a:effectLst/>
              </a:rPr>
              <a:t> </a:t>
            </a:r>
            <a:br>
              <a:rPr lang="en-US" sz="3200" i="1" dirty="0" smtClean="0">
                <a:effectLst/>
              </a:rPr>
            </a:br>
            <a:r>
              <a:rPr lang="en-US" sz="3200" i="1" dirty="0" smtClean="0">
                <a:effectLst/>
              </a:rPr>
              <a:t>The </a:t>
            </a:r>
            <a:r>
              <a:rPr lang="en-US" sz="3200" i="1" dirty="0">
                <a:effectLst/>
              </a:rPr>
              <a:t>sum of </a:t>
            </a:r>
            <a:r>
              <a:rPr lang="en-US" sz="3200" b="1" i="1" dirty="0" smtClean="0">
                <a:solidFill>
                  <a:srgbClr val="FF0000"/>
                </a:solidFill>
                <a:effectLst/>
              </a:rPr>
              <a:t>four</a:t>
            </a:r>
            <a:r>
              <a:rPr lang="en-US" sz="3200" i="1" dirty="0" smtClean="0">
                <a:effectLst/>
              </a:rPr>
              <a:t> </a:t>
            </a:r>
            <a:r>
              <a:rPr lang="en-US" sz="3200" i="1" dirty="0">
                <a:effectLst/>
              </a:rPr>
              <a:t>consecutive natural numbers is equal to 81. Find </a:t>
            </a:r>
            <a:r>
              <a:rPr lang="en-US" sz="3200" i="1" dirty="0" smtClean="0">
                <a:effectLst/>
              </a:rPr>
              <a:t>the </a:t>
            </a:r>
            <a:r>
              <a:rPr lang="en-US" sz="3200" i="1" dirty="0">
                <a:effectLst/>
              </a:rPr>
              <a:t>numbers.</a:t>
            </a:r>
            <a:r>
              <a:rPr lang="en-US" sz="3200" dirty="0">
                <a:effectLst/>
              </a:rPr>
              <a:t/>
            </a:r>
            <a:br>
              <a:rPr lang="en-US" sz="3200" dirty="0">
                <a:effectLst/>
              </a:rPr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752600"/>
            <a:ext cx="7620000" cy="44196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3366FF"/>
                </a:solidFill>
              </a:rPr>
              <a:t>Changing the numbers involved</a:t>
            </a:r>
            <a:endParaRPr lang="en-US" sz="2800" b="1" dirty="0">
              <a:solidFill>
                <a:srgbClr val="3366FF"/>
              </a:solidFill>
            </a:endParaRPr>
          </a:p>
        </p:txBody>
      </p:sp>
      <p:pic>
        <p:nvPicPr>
          <p:cNvPr id="4" name="Picture 3" descr="Screen Shot 2016-02-03 at 8.24.1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800600"/>
            <a:ext cx="4191000" cy="1949302"/>
          </a:xfrm>
          <a:prstGeom prst="rect">
            <a:avLst/>
          </a:prstGeom>
        </p:spPr>
      </p:pic>
      <p:pic>
        <p:nvPicPr>
          <p:cNvPr id="5" name="Picture 4" descr="Screen Shot 2016-03-07 at 11.19.0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514600"/>
            <a:ext cx="4051300" cy="2019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980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752600"/>
            <a:ext cx="76962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ACU</a:t>
            </a:r>
            <a:r>
              <a:rPr lang="en-US" sz="3200" dirty="0" smtClean="0"/>
              <a:t> is necessary for posing a similar problem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i="1" dirty="0">
                <a:effectLst/>
              </a:rPr>
              <a:t>The sum of three consecutive natural numbers is equal </a:t>
            </a:r>
            <a:r>
              <a:rPr lang="en-US" sz="3200" i="1" dirty="0" smtClean="0">
                <a:effectLst/>
              </a:rPr>
              <a:t>to 80 (84) ...</a:t>
            </a:r>
            <a:r>
              <a:rPr lang="en-US" sz="3200" dirty="0">
                <a:effectLst/>
              </a:rPr>
              <a:t/>
            </a:r>
            <a:br>
              <a:rPr lang="en-US" sz="3200" dirty="0">
                <a:effectLst/>
              </a:rPr>
            </a:br>
            <a:endParaRPr lang="en-US" sz="3200" dirty="0"/>
          </a:p>
        </p:txBody>
      </p:sp>
      <p:pic>
        <p:nvPicPr>
          <p:cNvPr id="7" name="Picture 6" descr="Screen Shot 2016-02-03 at 9.31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276600"/>
            <a:ext cx="7636331" cy="1752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5791200"/>
            <a:ext cx="7620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The apex holds the conceptual bond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76200"/>
            <a:ext cx="7620000" cy="583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/>
                </a:solidFill>
              </a:rPr>
              <a:t>From conceptual to procedural</a:t>
            </a:r>
            <a:endParaRPr lang="en-US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78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620000" cy="1905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/>
              <a:t>Solve-reflect-pose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Variation of the number of terms yields multiple solutions to a McCallum-like problem</a:t>
            </a:r>
            <a:endParaRPr lang="en-US" sz="3200" dirty="0"/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62200"/>
            <a:ext cx="731520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050798"/>
              </p:ext>
            </p:extLst>
          </p:nvPr>
        </p:nvGraphicFramePr>
        <p:xfrm>
          <a:off x="6146800" y="41275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3" name="Equation" r:id="rId4" imgW="114300" imgH="165100" progId="Equation.DSMT4">
                  <p:embed/>
                </p:oleObj>
              </mc:Choice>
              <mc:Fallback>
                <p:oleObj name="Equation" r:id="rId4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46800" y="41275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041927"/>
              </p:ext>
            </p:extLst>
          </p:nvPr>
        </p:nvGraphicFramePr>
        <p:xfrm>
          <a:off x="6146800" y="41275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4" name="Equation" r:id="rId6" imgW="114300" imgH="165100" progId="Equation.DSMT4">
                  <p:embed/>
                </p:oleObj>
              </mc:Choice>
              <mc:Fallback>
                <p:oleObj name="Equation" r:id="rId6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46800" y="41275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8613564"/>
              </p:ext>
            </p:extLst>
          </p:nvPr>
        </p:nvGraphicFramePr>
        <p:xfrm>
          <a:off x="1143000" y="4419600"/>
          <a:ext cx="3897376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5" name="Equation" r:id="rId7" imgW="2070100" imgH="647700" progId="Equation.DSMT4">
                  <p:embed/>
                </p:oleObj>
              </mc:Choice>
              <mc:Fallback>
                <p:oleObj name="Equation" r:id="rId7" imgW="2070100" imgH="647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43000" y="4419600"/>
                        <a:ext cx="3897376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Screen Shot 2016-03-09 at 1.38.44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638800"/>
            <a:ext cx="2819400" cy="11110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Screen Shot 2016-03-09 at 2.08.49 P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419600"/>
            <a:ext cx="3505200" cy="23533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7710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52400"/>
            <a:ext cx="7467600" cy="1140076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Oberwolfach</a:t>
            </a:r>
            <a:r>
              <a:rPr lang="en-US" dirty="0" smtClean="0"/>
              <a:t>, Germany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524000"/>
            <a:ext cx="7330440" cy="96933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sz="2800" dirty="0" err="1" smtClean="0"/>
              <a:t>MathEd</a:t>
            </a:r>
            <a:r>
              <a:rPr lang="en-US" sz="2800" dirty="0" smtClean="0"/>
              <a:t> Workshop</a:t>
            </a:r>
            <a:r>
              <a:rPr lang="en-US" sz="2800" i="1" dirty="0" smtClean="0"/>
              <a:t>: Mathematics </a:t>
            </a:r>
            <a:r>
              <a:rPr lang="en-US" sz="2800" i="1" dirty="0"/>
              <a:t>in undergraduate </a:t>
            </a:r>
            <a:r>
              <a:rPr lang="en-US" sz="2800" i="1" dirty="0" smtClean="0"/>
              <a:t>study    programs</a:t>
            </a:r>
            <a:r>
              <a:rPr lang="en-US" sz="2800" i="1" dirty="0"/>
              <a:t>: Challenges for research and for the </a:t>
            </a:r>
            <a:r>
              <a:rPr lang="en-US" sz="2800" i="1" dirty="0" smtClean="0"/>
              <a:t>dialogue between </a:t>
            </a:r>
            <a:r>
              <a:rPr lang="en-US" sz="2800" i="1" dirty="0"/>
              <a:t>mathematics and didactics of mathematics</a:t>
            </a:r>
            <a:endParaRPr lang="en-US" i="1" dirty="0"/>
          </a:p>
        </p:txBody>
      </p:sp>
      <p:pic>
        <p:nvPicPr>
          <p:cNvPr id="4" name="Picture 3" descr="Screen Shot 2015-02-19 at 2.52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514600"/>
            <a:ext cx="6248400" cy="417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256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52400"/>
            <a:ext cx="7394222" cy="83819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/>
              <a:t>From </a:t>
            </a:r>
            <a:r>
              <a:rPr lang="en-US" sz="3200" dirty="0" smtClean="0">
                <a:solidFill>
                  <a:srgbClr val="3366FF"/>
                </a:solidFill>
              </a:rPr>
              <a:t>algorithmic</a:t>
            </a:r>
            <a:r>
              <a:rPr lang="en-US" sz="3200" dirty="0" smtClean="0"/>
              <a:t> to </a:t>
            </a:r>
            <a:r>
              <a:rPr lang="en-US" sz="3200" dirty="0" smtClean="0">
                <a:solidFill>
                  <a:srgbClr val="FF0000"/>
                </a:solidFill>
              </a:rPr>
              <a:t>conceptual</a:t>
            </a:r>
            <a:r>
              <a:rPr lang="en-US" sz="3200" dirty="0" smtClean="0"/>
              <a:t> and back: </a:t>
            </a:r>
            <a:br>
              <a:rPr lang="en-US" sz="3200" dirty="0" smtClean="0"/>
            </a:br>
            <a:r>
              <a:rPr lang="en-US" sz="3200" dirty="0" smtClean="0"/>
              <a:t>An (educative) example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9378" y="1143000"/>
            <a:ext cx="7826022" cy="4267200"/>
          </a:xfrm>
        </p:spPr>
        <p:txBody>
          <a:bodyPr>
            <a:normAutofit/>
          </a:bodyPr>
          <a:lstStyle/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3896000"/>
              </p:ext>
            </p:extLst>
          </p:nvPr>
        </p:nvGraphicFramePr>
        <p:xfrm>
          <a:off x="3276600" y="1295400"/>
          <a:ext cx="2908300" cy="153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Equation" r:id="rId4" imgW="1155700" imgH="609600" progId="Equation.DSMT4">
                  <p:embed/>
                </p:oleObj>
              </mc:Choice>
              <mc:Fallback>
                <p:oleObj name="Equation" r:id="rId4" imgW="1155700" imgH="60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76600" y="1295400"/>
                        <a:ext cx="2908300" cy="1533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66800" y="2209801"/>
            <a:ext cx="7848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If</a:t>
            </a:r>
            <a:r>
              <a:rPr lang="en-US" sz="2800" i="1" dirty="0" smtClean="0"/>
              <a:t> S </a:t>
            </a:r>
            <a:r>
              <a:rPr lang="en-US" sz="2800" dirty="0" smtClean="0"/>
              <a:t>is prime then </a:t>
            </a:r>
            <a:r>
              <a:rPr lang="en-US" sz="2800" i="1" dirty="0" smtClean="0"/>
              <a:t>n</a:t>
            </a:r>
            <a:r>
              <a:rPr lang="en-US" sz="2800" dirty="0" smtClean="0"/>
              <a:t> = 2 and</a:t>
            </a:r>
            <a:r>
              <a:rPr lang="en-US" sz="2800" i="1" dirty="0" smtClean="0"/>
              <a:t> x</a:t>
            </a:r>
            <a:r>
              <a:rPr lang="en-US" sz="2800" dirty="0" smtClean="0"/>
              <a:t> = (</a:t>
            </a:r>
            <a:r>
              <a:rPr lang="en-US" sz="2800" i="1" dirty="0" smtClean="0"/>
              <a:t>S</a:t>
            </a:r>
            <a:r>
              <a:rPr lang="en-US" sz="2800" dirty="0" smtClean="0"/>
              <a:t> – </a:t>
            </a:r>
            <a:r>
              <a:rPr lang="en-US" sz="2800" i="1" dirty="0" smtClean="0"/>
              <a:t>d</a:t>
            </a:r>
            <a:r>
              <a:rPr lang="en-US" sz="2800" dirty="0" smtClean="0"/>
              <a:t>)/2, thus </a:t>
            </a:r>
            <a:r>
              <a:rPr lang="en-US" sz="2800" i="1" dirty="0" smtClean="0"/>
              <a:t>d</a:t>
            </a:r>
            <a:r>
              <a:rPr lang="en-US" sz="2800" dirty="0" smtClean="0"/>
              <a:t> is an odd number.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4267200"/>
            <a:ext cx="7162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Prime number cannot be partitioned in three or more integers in arithmetic progression.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Proof: </a:t>
            </a:r>
            <a:r>
              <a:rPr lang="en-US" sz="2800" i="1" dirty="0" smtClean="0"/>
              <a:t>p</a:t>
            </a:r>
            <a:r>
              <a:rPr lang="en-US" sz="2800" dirty="0" smtClean="0"/>
              <a:t> = </a:t>
            </a:r>
            <a:r>
              <a:rPr lang="en-US" sz="2800" i="1" dirty="0" smtClean="0"/>
              <a:t>x</a:t>
            </a:r>
            <a:r>
              <a:rPr lang="en-US" sz="2800" dirty="0" smtClean="0"/>
              <a:t> + </a:t>
            </a:r>
            <a:r>
              <a:rPr lang="en-US" sz="2800" i="1" dirty="0" smtClean="0"/>
              <a:t>x</a:t>
            </a:r>
            <a:r>
              <a:rPr lang="en-US" sz="2800" dirty="0" smtClean="0"/>
              <a:t> + </a:t>
            </a:r>
            <a:r>
              <a:rPr lang="en-US" sz="2800" i="1" dirty="0" smtClean="0"/>
              <a:t>d</a:t>
            </a:r>
            <a:r>
              <a:rPr lang="en-US" sz="2800" dirty="0" smtClean="0"/>
              <a:t> +...+ </a:t>
            </a:r>
            <a:r>
              <a:rPr lang="en-US" sz="2800" i="1" dirty="0" smtClean="0"/>
              <a:t>x</a:t>
            </a:r>
            <a:r>
              <a:rPr lang="en-US" sz="2800" dirty="0" smtClean="0"/>
              <a:t> + (</a:t>
            </a:r>
            <a:r>
              <a:rPr lang="en-US" sz="2800" i="1" dirty="0" smtClean="0"/>
              <a:t>n -- </a:t>
            </a:r>
            <a:r>
              <a:rPr lang="en-US" sz="2800" dirty="0" smtClean="0"/>
              <a:t>1)</a:t>
            </a:r>
            <a:r>
              <a:rPr lang="en-US" sz="2800" i="1" dirty="0" smtClean="0"/>
              <a:t>d </a:t>
            </a:r>
            <a:r>
              <a:rPr lang="en-US" sz="2800" dirty="0" smtClean="0"/>
              <a:t>= </a:t>
            </a:r>
            <a:r>
              <a:rPr lang="en-US" sz="2800" i="1" dirty="0" smtClean="0"/>
              <a:t>n</a:t>
            </a:r>
            <a:r>
              <a:rPr lang="en-US" sz="2800" dirty="0" smtClean="0"/>
              <a:t>(</a:t>
            </a:r>
            <a:r>
              <a:rPr lang="en-US" sz="2800" i="1" dirty="0" smtClean="0"/>
              <a:t>x</a:t>
            </a:r>
            <a:r>
              <a:rPr lang="en-US" sz="2800" dirty="0" smtClean="0"/>
              <a:t> + </a:t>
            </a:r>
            <a:r>
              <a:rPr lang="en-US" sz="2800" i="1" dirty="0" smtClean="0"/>
              <a:t>d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6082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3124200"/>
            <a:ext cx="8001000" cy="8382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Conceptual result – procedural demonstration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5" name="Picture 4" descr="Screen Shot 2016-02-07 at 4.31.5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468" y="304800"/>
            <a:ext cx="1431532" cy="1676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493889"/>
            <a:ext cx="6629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Dirichlet</a:t>
            </a:r>
            <a:r>
              <a:rPr lang="en-US" sz="3200" dirty="0" smtClean="0">
                <a:solidFill>
                  <a:srgbClr val="FF0000"/>
                </a:solidFill>
              </a:rPr>
              <a:t> prime number theorem:</a:t>
            </a:r>
          </a:p>
          <a:p>
            <a:endParaRPr lang="en-US" sz="3200" dirty="0" smtClean="0"/>
          </a:p>
          <a:p>
            <a:r>
              <a:rPr lang="en-US" sz="3200" dirty="0" smtClean="0"/>
              <a:t>If </a:t>
            </a:r>
            <a:r>
              <a:rPr lang="en-US" sz="3200" dirty="0" err="1" smtClean="0"/>
              <a:t>gcd</a:t>
            </a:r>
            <a:r>
              <a:rPr lang="en-US" sz="3200" dirty="0" smtClean="0"/>
              <a:t>(</a:t>
            </a:r>
            <a:r>
              <a:rPr lang="en-US" sz="3200" i="1" dirty="0" smtClean="0"/>
              <a:t>d</a:t>
            </a:r>
            <a:r>
              <a:rPr lang="en-US" sz="3200" dirty="0" smtClean="0"/>
              <a:t>, </a:t>
            </a:r>
            <a:r>
              <a:rPr lang="en-US" sz="3200" i="1" dirty="0" smtClean="0"/>
              <a:t>x</a:t>
            </a:r>
            <a:r>
              <a:rPr lang="en-US" sz="3200" dirty="0" smtClean="0"/>
              <a:t>) = 1, </a:t>
            </a:r>
            <a:r>
              <a:rPr lang="en-US" sz="3200" i="1" dirty="0" smtClean="0"/>
              <a:t>d</a:t>
            </a:r>
            <a:r>
              <a:rPr lang="en-US" sz="3200" dirty="0" smtClean="0"/>
              <a:t> ≥ 2, </a:t>
            </a:r>
            <a:r>
              <a:rPr lang="en-US" sz="3200" i="1" dirty="0" smtClean="0"/>
              <a:t>x</a:t>
            </a:r>
            <a:r>
              <a:rPr lang="en-US" sz="3200" dirty="0" smtClean="0"/>
              <a:t> = 0, then there are infinitely many primes among the arithmetic sequence </a:t>
            </a:r>
            <a:r>
              <a:rPr lang="en-US" sz="3200" i="1" dirty="0" err="1" smtClean="0"/>
              <a:t>x</a:t>
            </a:r>
            <a:r>
              <a:rPr lang="en-US" sz="3200" i="1" baseline="-25000" dirty="0" err="1" smtClean="0"/>
              <a:t>n</a:t>
            </a:r>
            <a:r>
              <a:rPr lang="en-US" sz="3200" dirty="0" smtClean="0"/>
              <a:t> = </a:t>
            </a:r>
            <a:r>
              <a:rPr lang="en-US" sz="3200" i="1" dirty="0" smtClean="0"/>
              <a:t>x</a:t>
            </a:r>
            <a:r>
              <a:rPr lang="en-US" sz="3200" dirty="0" smtClean="0"/>
              <a:t> + </a:t>
            </a:r>
            <a:r>
              <a:rPr lang="en-US" sz="3200" i="1" dirty="0" smtClean="0"/>
              <a:t>d</a:t>
            </a:r>
            <a:r>
              <a:rPr lang="en-US" sz="3200" dirty="0" smtClean="0"/>
              <a:t>n.</a:t>
            </a:r>
            <a:endParaRPr lang="en-US" sz="3200" dirty="0"/>
          </a:p>
        </p:txBody>
      </p:sp>
      <p:pic>
        <p:nvPicPr>
          <p:cNvPr id="9" name="Picture 8" descr="Screen Shot 2016-03-11 at 1.55.4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191000"/>
            <a:ext cx="2425700" cy="2476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Screen Shot 2016-03-11 at 1.58.05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648200"/>
            <a:ext cx="2870200" cy="193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Screen Shot 2016-03-11 at 1.09.46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181600"/>
            <a:ext cx="457200" cy="520700"/>
          </a:xfrm>
          <a:prstGeom prst="rect">
            <a:avLst/>
          </a:prstGeom>
        </p:spPr>
      </p:pic>
      <p:pic>
        <p:nvPicPr>
          <p:cNvPr id="12" name="Picture 11" descr="Screen Shot 2016-03-11 at 1.59.25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715000"/>
            <a:ext cx="7493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36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676400"/>
            <a:ext cx="73152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600" b="1" dirty="0" smtClean="0">
                <a:solidFill>
                  <a:srgbClr val="3366FF"/>
                </a:solidFill>
              </a:rPr>
              <a:t>Problem posing in the digital </a:t>
            </a:r>
            <a:r>
              <a:rPr lang="en-US" b="1" dirty="0" smtClean="0">
                <a:solidFill>
                  <a:srgbClr val="3366FF"/>
                </a:solidFill>
              </a:rPr>
              <a:t>era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sz="3100" dirty="0" smtClean="0">
                <a:solidFill>
                  <a:srgbClr val="FF0000"/>
                </a:solidFill>
              </a:rPr>
              <a:t>BCU</a:t>
            </a:r>
            <a:r>
              <a:rPr lang="en-US" sz="3100" dirty="0"/>
              <a:t>:</a:t>
            </a:r>
            <a:r>
              <a:rPr lang="en-US" dirty="0" smtClean="0"/>
              <a:t> </a:t>
            </a:r>
            <a:r>
              <a:rPr lang="en-US" sz="3100" dirty="0" smtClean="0"/>
              <a:t>Pascal’s triangle </a:t>
            </a:r>
            <a:br>
              <a:rPr lang="en-US" sz="3100" dirty="0" smtClean="0"/>
            </a:br>
            <a:r>
              <a:rPr lang="en-US" sz="3100" dirty="0" smtClean="0">
                <a:solidFill>
                  <a:srgbClr val="FF0000"/>
                </a:solidFill>
              </a:rPr>
              <a:t>ACU</a:t>
            </a:r>
            <a:r>
              <a:rPr lang="en-US" sz="3100" dirty="0" smtClean="0"/>
              <a:t>: Fibonacci-like polynomials</a:t>
            </a:r>
            <a:br>
              <a:rPr lang="en-US" sz="3100" dirty="0" smtClean="0"/>
            </a:br>
            <a:r>
              <a:rPr lang="en-US" sz="3100" dirty="0" smtClean="0"/>
              <a:t>don’t have complex roots</a:t>
            </a:r>
            <a:r>
              <a:rPr lang="en-US" sz="2800" dirty="0" smtClean="0">
                <a:solidFill>
                  <a:srgbClr val="FF0000"/>
                </a:solidFill>
              </a:rPr>
              <a:t/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>
                <a:solidFill>
                  <a:srgbClr val="FF0000"/>
                </a:solidFill>
              </a:rPr>
              <a:t/>
            </a:r>
            <a:br>
              <a:rPr lang="en-US" sz="2800" dirty="0">
                <a:solidFill>
                  <a:srgbClr val="FF0000"/>
                </a:solidFill>
              </a:rPr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4" name="Picture 3" descr="Screen shot 2014-03-06 at 3.41.2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514600"/>
            <a:ext cx="3352800" cy="2514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9487" y="2667000"/>
            <a:ext cx="4711446" cy="2057400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597986"/>
              </p:ext>
            </p:extLst>
          </p:nvPr>
        </p:nvGraphicFramePr>
        <p:xfrm>
          <a:off x="1066800" y="5486400"/>
          <a:ext cx="7980362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3" name="Equation" r:id="rId6" imgW="3721100" imgH="254000" progId="Equation.DSMT4">
                  <p:embed/>
                </p:oleObj>
              </mc:Choice>
              <mc:Fallback>
                <p:oleObj name="Equation" r:id="rId6" imgW="37211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66800" y="5486400"/>
                        <a:ext cx="7980362" cy="544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00200" y="61722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Maple</a:t>
            </a:r>
            <a:r>
              <a:rPr lang="en-US" sz="2400" dirty="0" smtClean="0"/>
              <a:t>-based proof for </a:t>
            </a:r>
            <a:r>
              <a:rPr lang="en-US" sz="2400" i="1" dirty="0" smtClean="0"/>
              <a:t>n</a:t>
            </a:r>
            <a:r>
              <a:rPr lang="en-US" sz="2400" dirty="0" smtClean="0"/>
              <a:t> ≤ 100 </a:t>
            </a:r>
            <a:endParaRPr lang="en-US" sz="2400" dirty="0"/>
          </a:p>
        </p:txBody>
      </p:sp>
      <p:pic>
        <p:nvPicPr>
          <p:cNvPr id="10" name="Picture 9" descr="Screen Shot 2016-03-11 at 1.07.07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371600"/>
            <a:ext cx="508000" cy="533400"/>
          </a:xfrm>
          <a:prstGeom prst="rect">
            <a:avLst/>
          </a:prstGeom>
        </p:spPr>
      </p:pic>
      <p:pic>
        <p:nvPicPr>
          <p:cNvPr id="11" name="Picture 10" descr="Screen Shot 2016-03-11 at 1.09.46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81000"/>
            <a:ext cx="4572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04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6-02-16 at 9.33.35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" b="1175"/>
          <a:stretch>
            <a:fillRect/>
          </a:stretch>
        </p:blipFill>
        <p:spPr>
          <a:xfrm>
            <a:off x="1295400" y="838200"/>
            <a:ext cx="7556500" cy="5181600"/>
          </a:xfrm>
        </p:spPr>
      </p:pic>
      <p:sp>
        <p:nvSpPr>
          <p:cNvPr id="2" name="TextBox 1"/>
          <p:cNvSpPr txBox="1"/>
          <p:nvPr/>
        </p:nvSpPr>
        <p:spPr>
          <a:xfrm>
            <a:off x="4114800" y="152400"/>
            <a:ext cx="100540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2015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9733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555992" cy="5181600"/>
          </a:xfrm>
        </p:spPr>
        <p:txBody>
          <a:bodyPr>
            <a:normAutofit/>
          </a:bodyPr>
          <a:lstStyle/>
          <a:p>
            <a:pPr marL="342900" indent="-342900"/>
            <a:r>
              <a:rPr lang="en-US" sz="2800" dirty="0" smtClean="0"/>
              <a:t>Problem posing in the digital era: integration procedures and concepts</a:t>
            </a:r>
          </a:p>
          <a:p>
            <a:pPr marL="342900" indent="-342900"/>
            <a:r>
              <a:rPr lang="en-US" sz="2800" dirty="0" smtClean="0"/>
              <a:t>ACU and BCU</a:t>
            </a:r>
          </a:p>
          <a:p>
            <a:pPr marL="342900" indent="-342900"/>
            <a:r>
              <a:rPr lang="en-US" sz="2800" dirty="0" smtClean="0"/>
              <a:t>First and second order symbols/questions</a:t>
            </a:r>
          </a:p>
          <a:p>
            <a:pPr marL="342900" indent="-342900"/>
            <a:r>
              <a:rPr lang="en-US" sz="2800" dirty="0" smtClean="0"/>
              <a:t>Asking conceptual questions about mundane procedures</a:t>
            </a:r>
          </a:p>
          <a:p>
            <a:pPr marL="342900" indent="-342900"/>
            <a:r>
              <a:rPr lang="en-US" sz="2800" dirty="0" smtClean="0"/>
              <a:t>Solve-reflect-pose starts with BCU, develops ACU used as BCU at the next level, and so on</a:t>
            </a:r>
          </a:p>
          <a:p>
            <a:pPr marL="342900" indent="-342900"/>
            <a:r>
              <a:rPr lang="en-US" sz="2800" dirty="0" smtClean="0"/>
              <a:t>Educational problem posing may lead to significant conceptual outcomes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6894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6-03-09 at 2.22.0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2" r="-2452"/>
          <a:stretch>
            <a:fillRect/>
          </a:stretch>
        </p:blipFill>
        <p:spPr>
          <a:xfrm>
            <a:off x="841022" y="304800"/>
            <a:ext cx="8331200" cy="5334000"/>
          </a:xfrm>
        </p:spPr>
      </p:pic>
      <p:sp>
        <p:nvSpPr>
          <p:cNvPr id="2" name="TextBox 1"/>
          <p:cNvSpPr txBox="1"/>
          <p:nvPr/>
        </p:nvSpPr>
        <p:spPr>
          <a:xfrm>
            <a:off x="1227667" y="6096000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http://</a:t>
            </a:r>
            <a:r>
              <a:rPr lang="en-US" sz="2000" b="1" dirty="0" err="1">
                <a:solidFill>
                  <a:srgbClr val="FF0000"/>
                </a:solidFill>
              </a:rPr>
              <a:t>elib.mi.sanu.ac.rs</a:t>
            </a:r>
            <a:r>
              <a:rPr lang="en-US" sz="2000" b="1" dirty="0">
                <a:solidFill>
                  <a:srgbClr val="FF0000"/>
                </a:solidFill>
              </a:rPr>
              <a:t>/files/journals/tm/35/tmn35p45-60.pdf</a:t>
            </a:r>
          </a:p>
        </p:txBody>
      </p:sp>
    </p:spTree>
    <p:extLst>
      <p:ext uri="{BB962C8B-B14F-4D97-AF65-F5344CB8AC3E}">
        <p14:creationId xmlns:p14="http://schemas.microsoft.com/office/powerpoint/2010/main" val="1512069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THANK YOU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endParaRPr lang="en-US" sz="4800" dirty="0" smtClean="0"/>
          </a:p>
          <a:p>
            <a:r>
              <a:rPr lang="en-US" sz="4800" dirty="0" err="1" smtClean="0"/>
              <a:t>abramovs@potsdam.edu</a:t>
            </a:r>
            <a:endParaRPr lang="en-US" sz="4800" dirty="0" smtClean="0"/>
          </a:p>
          <a:p>
            <a:endParaRPr lang="en-US" sz="4800" dirty="0"/>
          </a:p>
          <a:p>
            <a:r>
              <a:rPr lang="en-US" sz="4800" dirty="0" smtClean="0"/>
              <a:t>http://www2.potsdam.edu</a:t>
            </a:r>
            <a:br>
              <a:rPr lang="en-US" sz="4800" dirty="0" smtClean="0"/>
            </a:br>
            <a:endParaRPr lang="en-US" sz="4800" dirty="0" smtClean="0"/>
          </a:p>
        </p:txBody>
      </p:sp>
    </p:spTree>
    <p:extLst>
      <p:ext uri="{BB962C8B-B14F-4D97-AF65-F5344CB8AC3E}">
        <p14:creationId xmlns:p14="http://schemas.microsoft.com/office/powerpoint/2010/main" val="2894348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76200"/>
            <a:ext cx="7327392" cy="9906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Participants of the workshop</a:t>
            </a:r>
            <a:endParaRPr lang="en-US" sz="2800" dirty="0"/>
          </a:p>
        </p:txBody>
      </p:sp>
      <p:pic>
        <p:nvPicPr>
          <p:cNvPr id="4" name="Content Placeholder 3" descr="Scan 1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3" b="4353"/>
          <a:stretch>
            <a:fillRect/>
          </a:stretch>
        </p:blipFill>
        <p:spPr>
          <a:xfrm>
            <a:off x="1295400" y="1371600"/>
            <a:ext cx="7498080" cy="4800600"/>
          </a:xfrm>
        </p:spPr>
      </p:pic>
    </p:spTree>
    <p:extLst>
      <p:ext uri="{BB962C8B-B14F-4D97-AF65-F5344CB8AC3E}">
        <p14:creationId xmlns:p14="http://schemas.microsoft.com/office/powerpoint/2010/main" val="3602780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21920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William McCallum </a:t>
            </a:r>
            <a:br>
              <a:rPr lang="en-US" dirty="0" smtClean="0"/>
            </a:br>
            <a:r>
              <a:rPr lang="en-US" dirty="0" smtClean="0"/>
              <a:t>University of Arizona </a:t>
            </a:r>
            <a:br>
              <a:rPr lang="en-US" dirty="0" smtClean="0"/>
            </a:br>
            <a:r>
              <a:rPr lang="en-US" dirty="0" smtClean="0"/>
              <a:t>(Common Core author)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209800"/>
            <a:ext cx="7696200" cy="41910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			</a:t>
            </a:r>
            <a:r>
              <a:rPr lang="en-US" dirty="0" err="1" smtClean="0"/>
              <a:t>Oberwolfach</a:t>
            </a:r>
            <a:r>
              <a:rPr lang="en-US" dirty="0" smtClean="0"/>
              <a:t> talk:</a:t>
            </a:r>
          </a:p>
          <a:p>
            <a:pPr algn="ctr"/>
            <a:r>
              <a:rPr lang="en-US" dirty="0" smtClean="0"/>
              <a:t>“</a:t>
            </a:r>
            <a:r>
              <a:rPr lang="en-US" i="1" dirty="0" smtClean="0"/>
              <a:t>Mathematicians and educators: Divided by a common language</a:t>
            </a:r>
            <a:r>
              <a:rPr lang="en-US" dirty="0" smtClean="0"/>
              <a:t>”</a:t>
            </a:r>
          </a:p>
          <a:p>
            <a:endParaRPr lang="en-US" dirty="0" smtClean="0"/>
          </a:p>
          <a:p>
            <a:r>
              <a:rPr lang="en-US" dirty="0" smtClean="0"/>
              <a:t>The two groups have the dichotomy of perspectives on the relationship between </a:t>
            </a:r>
            <a:r>
              <a:rPr lang="en-US" dirty="0" smtClean="0">
                <a:solidFill>
                  <a:srgbClr val="FF0000"/>
                </a:solidFill>
              </a:rPr>
              <a:t>conceptual understanding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3366FF"/>
                </a:solidFill>
              </a:rPr>
              <a:t>algorithmic thinking</a:t>
            </a:r>
            <a:endParaRPr lang="en-US" dirty="0">
              <a:solidFill>
                <a:srgbClr val="3366FF"/>
              </a:solidFill>
            </a:endParaRPr>
          </a:p>
        </p:txBody>
      </p:sp>
      <p:pic>
        <p:nvPicPr>
          <p:cNvPr id="5" name="Picture 4" descr="Screen Shot 2016-02-03 at 9.47.1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228600"/>
            <a:ext cx="1490740" cy="1917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696200" cy="6858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1980s – the first (educational) publications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838200"/>
            <a:ext cx="7239000" cy="2895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800" dirty="0" err="1" smtClean="0"/>
              <a:t>Gelman</a:t>
            </a:r>
            <a:r>
              <a:rPr lang="en-US" sz="2800" dirty="0" smtClean="0"/>
              <a:t> &amp; </a:t>
            </a:r>
            <a:r>
              <a:rPr lang="en-US" sz="2800" dirty="0" err="1" smtClean="0"/>
              <a:t>Meck</a:t>
            </a:r>
            <a:r>
              <a:rPr lang="en-US" sz="2800" dirty="0" smtClean="0"/>
              <a:t> (1983): </a:t>
            </a:r>
          </a:p>
          <a:p>
            <a:pPr marL="82296" indent="0">
              <a:buNone/>
            </a:pPr>
            <a:r>
              <a:rPr lang="en-US" sz="2400" dirty="0" smtClean="0">
                <a:solidFill>
                  <a:srgbClr val="3366FF"/>
                </a:solidFill>
              </a:rPr>
              <a:t>Basic counting principles have to be </a:t>
            </a:r>
          </a:p>
          <a:p>
            <a:pPr marL="82296" indent="0">
              <a:buNone/>
            </a:pPr>
            <a:r>
              <a:rPr lang="en-US" sz="2400" dirty="0" smtClean="0">
                <a:solidFill>
                  <a:srgbClr val="3366FF"/>
                </a:solidFill>
              </a:rPr>
              <a:t>developed to use counting as a skill</a:t>
            </a:r>
          </a:p>
          <a:p>
            <a:pPr marL="82296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by analogy with grammar,</a:t>
            </a:r>
            <a:r>
              <a:rPr lang="en-US" sz="2800" dirty="0" smtClean="0"/>
              <a:t> </a:t>
            </a:r>
          </a:p>
          <a:p>
            <a:pPr marL="82296" indent="0">
              <a:buNone/>
            </a:pPr>
            <a:r>
              <a:rPr lang="en-US" sz="2400" dirty="0" smtClean="0"/>
              <a:t>“implicit and explicit knowledge of counting principles” among preschoolers</a:t>
            </a:r>
          </a:p>
        </p:txBody>
      </p:sp>
      <p:pic>
        <p:nvPicPr>
          <p:cNvPr id="13" name="Picture 12" descr="Screen Shot 2016-02-04 at 2.24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581400"/>
            <a:ext cx="3518436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Screen shot 2012-06-18 at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81400"/>
            <a:ext cx="3208655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6019800" y="6400800"/>
            <a:ext cx="2521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The shortest distance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33600" y="6457624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The triangle inequality</a:t>
            </a:r>
            <a:endParaRPr lang="en-US" b="1" dirty="0">
              <a:solidFill>
                <a:srgbClr val="3366FF"/>
              </a:solidFill>
            </a:endParaRPr>
          </a:p>
        </p:txBody>
      </p:sp>
      <p:pic>
        <p:nvPicPr>
          <p:cNvPr id="4" name="Picture 3" descr="Screen Shot 2016-02-08 at 2.38.1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838200"/>
            <a:ext cx="191737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76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696200" cy="6858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Conceptual vs. procedural in the digital era</a:t>
            </a:r>
            <a:endParaRPr lang="en-US" sz="3200" dirty="0"/>
          </a:p>
        </p:txBody>
      </p:sp>
      <p:pic>
        <p:nvPicPr>
          <p:cNvPr id="6" name="Picture 5" descr="Screen Shot 2016-02-04 at 11.40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4648200"/>
            <a:ext cx="3507885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143000" y="1600200"/>
            <a:ext cx="7772400" cy="35052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143000" y="990601"/>
            <a:ext cx="7848600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Nesher</a:t>
            </a:r>
            <a:r>
              <a:rPr lang="en-US" sz="2800" dirty="0" smtClean="0"/>
              <a:t> (1986): duality between using technology with and without thinking</a:t>
            </a:r>
          </a:p>
          <a:p>
            <a:endParaRPr lang="en-US" sz="2800" dirty="0" smtClean="0"/>
          </a:p>
          <a:p>
            <a:r>
              <a:rPr lang="en-US" sz="2800" dirty="0" smtClean="0"/>
              <a:t>Kaput (1992): “exercise of procedural is supplanted (rather than supplemented) by machines</a:t>
            </a:r>
          </a:p>
          <a:p>
            <a:endParaRPr lang="en-US" sz="2800" dirty="0"/>
          </a:p>
          <a:p>
            <a:r>
              <a:rPr lang="en-US" sz="2800" dirty="0" err="1" smtClean="0"/>
              <a:t>Kadijevich</a:t>
            </a:r>
            <a:r>
              <a:rPr lang="en-US" sz="2800" dirty="0" smtClean="0"/>
              <a:t> (2002): computations “require the user to think conceptually before a procedure is used” </a:t>
            </a:r>
            <a:endParaRPr lang="en-US" sz="2800" dirty="0"/>
          </a:p>
        </p:txBody>
      </p:sp>
      <p:pic>
        <p:nvPicPr>
          <p:cNvPr id="11" name="Picture 10" descr="Screen Shot 2016-02-05 at 7.55.3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876800"/>
            <a:ext cx="3467100" cy="13801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908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5410200" cy="19812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Conceptual and procedural develop iteratively through posing and solving problems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743200"/>
            <a:ext cx="7620000" cy="3200400"/>
          </a:xfrm>
        </p:spPr>
        <p:txBody>
          <a:bodyPr>
            <a:normAutofit fontScale="92500"/>
          </a:bodyPr>
          <a:lstStyle/>
          <a:p>
            <a:pPr marL="82296" indent="0">
              <a:buNone/>
            </a:pPr>
            <a:r>
              <a:rPr lang="en-US" dirty="0" err="1" smtClean="0"/>
              <a:t>Rittle</a:t>
            </a:r>
            <a:r>
              <a:rPr lang="en-US" dirty="0" smtClean="0"/>
              <a:t>-Johnson, </a:t>
            </a:r>
            <a:r>
              <a:rPr lang="en-US" dirty="0" err="1" smtClean="0"/>
              <a:t>Siegler</a:t>
            </a:r>
            <a:r>
              <a:rPr lang="en-US" dirty="0" smtClean="0"/>
              <a:t> &amp; </a:t>
            </a:r>
            <a:r>
              <a:rPr lang="en-US" dirty="0" err="1" smtClean="0"/>
              <a:t>Alibali</a:t>
            </a:r>
            <a:r>
              <a:rPr lang="en-US" dirty="0" smtClean="0"/>
              <a:t> (2001):</a:t>
            </a:r>
          </a:p>
          <a:p>
            <a:pPr marL="82296" indent="0">
              <a:buNone/>
            </a:pPr>
            <a:r>
              <a:rPr lang="en-US" dirty="0" smtClean="0"/>
              <a:t>“conceptual and procedural knowledge [in mathematics] develop iteratively, with increases in the one type of knowledge leading to increases in the other type of knowledge, which trigger new increases in the first”</a:t>
            </a:r>
          </a:p>
        </p:txBody>
      </p:sp>
      <p:pic>
        <p:nvPicPr>
          <p:cNvPr id="4" name="Picture 3" descr="Screen Shot 2016-02-08 at 9.22.1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52400"/>
            <a:ext cx="1918677" cy="17816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183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696200" cy="9144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Proposal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066800"/>
            <a:ext cx="7620000" cy="4038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dirty="0" smtClean="0"/>
              <a:t>Considering the relationship between algorithmic thinking and conceptual understanding as an iterative alliance leads to the interpretation of problem posing as a recurrent reflection on a solved problem through the cycle “solve-reflect-pose”.</a:t>
            </a:r>
          </a:p>
        </p:txBody>
      </p:sp>
      <p:pic>
        <p:nvPicPr>
          <p:cNvPr id="4" name="Picture 3" descr="Screen Shot 2016-02-08 at 2.59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572000"/>
            <a:ext cx="3126441" cy="20911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233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620000" cy="9906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3366FF"/>
                </a:solidFill>
              </a:rPr>
              <a:t>Mathematical problem posing as an educational philosophy</a:t>
            </a:r>
            <a:endParaRPr lang="en-US" sz="3200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905000"/>
            <a:ext cx="7696200" cy="3886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Montessori</a:t>
            </a:r>
            <a:r>
              <a:rPr lang="en-US" dirty="0" smtClean="0"/>
              <a:t> – “the liberty of the pupil” (student-centered classroom) … tendency towards independence … encouraging factor in students’ posing their own (mathematical) problems</a:t>
            </a:r>
          </a:p>
          <a:p>
            <a:endParaRPr lang="en-US" dirty="0"/>
          </a:p>
          <a:p>
            <a:pPr marL="82296" indent="0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err="1" smtClean="0">
                <a:solidFill>
                  <a:srgbClr val="FF0000"/>
                </a:solidFill>
              </a:rPr>
              <a:t>Freire</a:t>
            </a:r>
            <a:r>
              <a:rPr lang="en-US" dirty="0" smtClean="0"/>
              <a:t> – “problem-posing education … looking at the past … [to] more wisely build the future” … learning of mathematics</a:t>
            </a:r>
          </a:p>
        </p:txBody>
      </p:sp>
      <p:pic>
        <p:nvPicPr>
          <p:cNvPr id="4" name="Picture 3" descr="Screen Shot 2016-02-04 at 9.58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57200"/>
            <a:ext cx="1066800" cy="1419664"/>
          </a:xfrm>
          <a:prstGeom prst="rect">
            <a:avLst/>
          </a:prstGeom>
        </p:spPr>
      </p:pic>
      <p:pic>
        <p:nvPicPr>
          <p:cNvPr id="5" name="Picture 4" descr="Screen Shot 2016-02-04 at 10.03.2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830" y="533400"/>
            <a:ext cx="1084881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02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2644</TotalTime>
  <Words>962</Words>
  <Application>Microsoft Macintosh PowerPoint</Application>
  <PresentationFormat>On-screen Show (4:3)</PresentationFormat>
  <Paragraphs>108</Paragraphs>
  <Slides>26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Solstice</vt:lpstr>
      <vt:lpstr>Equation</vt:lpstr>
      <vt:lpstr>MATHEMATICAL PROBLEM POSING AS A LINK BETWEEN ALGORITHMIC THINKING AND CONCEPTUAL UNDERSTANDING</vt:lpstr>
      <vt:lpstr>Oberwolfach, Germany</vt:lpstr>
      <vt:lpstr>Participants of the workshop</vt:lpstr>
      <vt:lpstr>  William McCallum  University of Arizona  (Common Core author)</vt:lpstr>
      <vt:lpstr>1980s – the first (educational) publications</vt:lpstr>
      <vt:lpstr>Conceptual vs. procedural in the digital era</vt:lpstr>
      <vt:lpstr>Conceptual and procedural develop iteratively through posing and solving problems</vt:lpstr>
      <vt:lpstr>Proposal</vt:lpstr>
      <vt:lpstr>Mathematical problem posing as an educational philosophy</vt:lpstr>
      <vt:lpstr>Mathematics begins with posing problems and it evolves from concrete activities expressed (in Vygotsky’s words) through the first order symbols to abstract concepts using the second order symbolism</vt:lpstr>
      <vt:lpstr>Two levels of conceptual understanding (by analogy with Gelman &amp; Meck’s implicit and explicit counting principles)</vt:lpstr>
      <vt:lpstr>PowerPoint Presentation</vt:lpstr>
      <vt:lpstr>Duality of questions vs. duality of symbols</vt:lpstr>
      <vt:lpstr>Problem (adopted from McCallum’s talk).  The sum of three consecutive natural numbers is equal to 81. Find the numbers. </vt:lpstr>
      <vt:lpstr>     Looking at the past: From mathematics curriculum of the  19th century (Tchehov’s Tutor) If a merchant buys 138 yards of cloth, some of which is black and some blue, for 540 rubles, how many yards of each did he buy if the blue cloth cost 5 rubles a yard and the black cloth 3? </vt:lpstr>
      <vt:lpstr>ACU through the  second order symbols</vt:lpstr>
      <vt:lpstr>Posing McCallum-like problem  The sum of four consecutive natural numbers is equal to 81. Find the numbers. </vt:lpstr>
      <vt:lpstr>ACU is necessary for posing a similar problem  The sum of three consecutive natural numbers is equal to 80 (84) ... </vt:lpstr>
      <vt:lpstr>Solve-reflect-pose  Variation of the number of terms yields multiple solutions to a McCallum-like problem</vt:lpstr>
      <vt:lpstr>From algorithmic to conceptual and back:  An (educative) example</vt:lpstr>
      <vt:lpstr>Conceptual result – procedural demonstration</vt:lpstr>
      <vt:lpstr>     Problem posing in the digital era  BCU: Pascal’s triangle  ACU: Fibonacci-like polynomials don’t have complex roots   </vt:lpstr>
      <vt:lpstr>PowerPoint Presentation</vt:lpstr>
      <vt:lpstr>Conclusion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EXPERIMENTAL PRE-COLLEGE MATHEMATICS:  THEORY, PEDAGOGY, TOOLS</dc:title>
  <dc:creator>Sergei</dc:creator>
  <cp:lastModifiedBy>Sergei Abramovich</cp:lastModifiedBy>
  <cp:revision>151</cp:revision>
  <cp:lastPrinted>2016-03-14T18:24:30Z</cp:lastPrinted>
  <dcterms:created xsi:type="dcterms:W3CDTF">2014-03-04T00:59:00Z</dcterms:created>
  <dcterms:modified xsi:type="dcterms:W3CDTF">2016-03-15T15:57:12Z</dcterms:modified>
</cp:coreProperties>
</file>